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Lato" panose="020F0502020204030203" pitchFamily="34" charset="0"/>
      <p:regular r:id="rId9"/>
      <p:bold r:id="rId10"/>
      <p:italic r:id="rId11"/>
      <p:boldItalic r:id="rId12"/>
    </p:embeddedFont>
    <p:embeddedFont>
      <p:font typeface="Poppins" panose="000005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429000" y="3995737"/>
            <a:ext cx="5334000" cy="72568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8943975" y="426541"/>
            <a:ext cx="24861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2550556" y="2136576"/>
            <a:ext cx="7090886" cy="670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Plannen voor de fusie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3395662" y="2997547"/>
            <a:ext cx="5400600" cy="8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64748B"/>
                </a:solidFill>
                <a:latin typeface="Lato"/>
                <a:ea typeface="Lato"/>
                <a:cs typeface="Lato"/>
                <a:sym typeface="Lato"/>
              </a:rPr>
              <a:t>HBV staat positief tegenover de fusie! </a:t>
            </a:r>
            <a:endParaRPr sz="2100">
              <a:solidFill>
                <a:srgbClr val="64748B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ctr" rtl="0">
              <a:lnSpc>
                <a:spcPct val="159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rgbClr val="64748B"/>
                </a:solidFill>
                <a:latin typeface="Lato"/>
                <a:ea typeface="Lato"/>
                <a:cs typeface="Lato"/>
                <a:sym typeface="Lato"/>
              </a:rPr>
              <a:t>Wat vindt u?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3619500" y="4195762"/>
            <a:ext cx="4953000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Ledenvergadering | </a:t>
            </a: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25 juni 2026</a:t>
            </a:r>
            <a:endParaRPr/>
          </a:p>
        </p:txBody>
      </p:sp>
      <p:pic>
        <p:nvPicPr>
          <p:cNvPr id="90" name="Google Shape;9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49600" y="132575"/>
            <a:ext cx="4629150" cy="147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2173475"/>
            <a:ext cx="5235925" cy="34111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 txBox="1"/>
          <p:nvPr/>
        </p:nvSpPr>
        <p:spPr>
          <a:xfrm>
            <a:off x="952500" y="571500"/>
            <a:ext cx="11001375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Ons advies: Ja, maar we blijven alert</a:t>
            </a:r>
            <a:endParaRPr/>
          </a:p>
        </p:txBody>
      </p:sp>
      <p:sp>
        <p:nvSpPr>
          <p:cNvPr id="98" name="Google Shape;98;p14"/>
          <p:cNvSpPr/>
          <p:nvPr/>
        </p:nvSpPr>
        <p:spPr>
          <a:xfrm>
            <a:off x="762000" y="571500"/>
            <a:ext cx="114300" cy="600075"/>
          </a:xfrm>
          <a:prstGeom prst="rect">
            <a:avLst/>
          </a:prstGeom>
          <a:solidFill>
            <a:srgbClr val="FF82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762000" y="1552575"/>
            <a:ext cx="10668000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HBV heeft de plannen goed bekeken. Wij zien vooral voordelen: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1123950" y="2459235"/>
            <a:ext cx="4720590" cy="209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0975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Waarom we instemmen: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286500" y="2363985"/>
            <a:ext cx="5143500" cy="67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uitwerking is het belangrijkst.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We hebben goede afspraken gemaakt:</a:t>
            </a: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6286500" y="3224807"/>
            <a:ext cx="5143500" cy="396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 b="1" i="0" u="none" strike="noStrike" cap="none">
                <a:solidFill>
                  <a:srgbClr val="005088"/>
                </a:solidFill>
                <a:latin typeface="Lato"/>
                <a:ea typeface="Lato"/>
                <a:cs typeface="Lato"/>
                <a:sym typeface="Lato"/>
              </a:rPr>
              <a:t>"We mogen meedenken en meebeslissen!"</a:t>
            </a:r>
            <a:endParaRPr/>
          </a:p>
        </p:txBody>
      </p:sp>
      <p:pic>
        <p:nvPicPr>
          <p:cNvPr id="103" name="Google Shape;103;p1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23950" y="2478285"/>
            <a:ext cx="180975" cy="178296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4"/>
          <p:cNvSpPr txBox="1"/>
          <p:nvPr/>
        </p:nvSpPr>
        <p:spPr>
          <a:xfrm>
            <a:off x="1504950" y="2859285"/>
            <a:ext cx="41148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Samen sterker: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De corporatie wordt gezonder en minder kwetsbaar.</a:t>
            </a:r>
            <a:endParaRPr/>
          </a:p>
        </p:txBody>
      </p:sp>
      <p:sp>
        <p:nvSpPr>
          <p:cNvPr id="105" name="Google Shape;105;p14"/>
          <p:cNvSpPr txBox="1"/>
          <p:nvPr/>
        </p:nvSpPr>
        <p:spPr>
          <a:xfrm>
            <a:off x="1504950" y="3672475"/>
            <a:ext cx="45723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Genoeg geld: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Er blijft voldoende budget voor onderhoud</a:t>
            </a:r>
            <a:r>
              <a:rPr lang="en-US" sz="16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,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verduurzaming en nieuwe woningen.</a:t>
            </a:r>
            <a:endParaRPr/>
          </a:p>
        </p:txBody>
      </p:sp>
      <p:sp>
        <p:nvSpPr>
          <p:cNvPr id="106" name="Google Shape;106;p14"/>
          <p:cNvSpPr txBox="1"/>
          <p:nvPr/>
        </p:nvSpPr>
        <p:spPr>
          <a:xfrm>
            <a:off x="1504950" y="4485679"/>
            <a:ext cx="4114800" cy="67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Dichtbij de huurder: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Medewerkers blijven gewoon in uw wijk werken.</a:t>
            </a:r>
            <a:endParaRPr/>
          </a:p>
        </p:txBody>
      </p:sp>
      <p:pic>
        <p:nvPicPr>
          <p:cNvPr id="107" name="Google Shape;107;p14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23950" y="2859285"/>
            <a:ext cx="1809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14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23950" y="3672482"/>
            <a:ext cx="1809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14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23950" y="4485679"/>
            <a:ext cx="180975" cy="21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486224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44925" y="1565963"/>
            <a:ext cx="5476875" cy="306050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5"/>
          <p:cNvSpPr txBox="1"/>
          <p:nvPr/>
        </p:nvSpPr>
        <p:spPr>
          <a:xfrm>
            <a:off x="952500" y="571500"/>
            <a:ext cx="11001375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We mogen meedenken en meebeslissen</a:t>
            </a:r>
            <a:endParaRPr/>
          </a:p>
        </p:txBody>
      </p:sp>
      <p:sp>
        <p:nvSpPr>
          <p:cNvPr id="117" name="Google Shape;117;p15"/>
          <p:cNvSpPr/>
          <p:nvPr/>
        </p:nvSpPr>
        <p:spPr>
          <a:xfrm>
            <a:off x="762000" y="571500"/>
            <a:ext cx="114300" cy="600075"/>
          </a:xfrm>
          <a:prstGeom prst="rect">
            <a:avLst/>
          </a:prstGeom>
          <a:solidFill>
            <a:srgbClr val="FF82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15"/>
          <p:cNvSpPr txBox="1"/>
          <p:nvPr/>
        </p:nvSpPr>
        <p:spPr>
          <a:xfrm>
            <a:off x="762000" y="1552575"/>
            <a:ext cx="4714875" cy="670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plannen zijn voor ons geen lijstje om even af te vinken. De afspraken geven ons </a:t>
            </a: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controle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:</a:t>
            </a:r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7325925" y="1946963"/>
            <a:ext cx="4714800" cy="20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1" u="none" strike="noStrike" cap="none">
                <a:solidFill>
                  <a:srgbClr val="CBD5E1"/>
                </a:solidFill>
                <a:latin typeface="Lato"/>
                <a:ea typeface="Lato"/>
                <a:cs typeface="Lato"/>
                <a:sym typeface="Lato"/>
              </a:rPr>
              <a:t>"Wij zijn positief over de plannen, maar we houden de organisatie scherp. We blijven namens u aan tafel zitten." (We denken </a:t>
            </a:r>
            <a:r>
              <a:rPr lang="en-US" sz="1800" i="1">
                <a:solidFill>
                  <a:srgbClr val="CBD5E1"/>
                </a:solidFill>
                <a:latin typeface="Lato"/>
                <a:ea typeface="Lato"/>
                <a:cs typeface="Lato"/>
                <a:sym typeface="Lato"/>
              </a:rPr>
              <a:t>o</a:t>
            </a:r>
            <a:r>
              <a:rPr lang="en-US" sz="1800" b="0" i="1" u="none" strike="noStrike" cap="none">
                <a:solidFill>
                  <a:srgbClr val="CBD5E1"/>
                </a:solidFill>
                <a:latin typeface="Lato"/>
                <a:ea typeface="Lato"/>
                <a:cs typeface="Lato"/>
                <a:sym typeface="Lato"/>
              </a:rPr>
              <a:t>.a. mee over huurbeleid, portefeuillestrategie, ZAV-</a:t>
            </a:r>
            <a:r>
              <a:rPr lang="en-US" sz="1800" i="1">
                <a:solidFill>
                  <a:srgbClr val="CBD5E1"/>
                </a:solidFill>
                <a:latin typeface="Lato"/>
                <a:ea typeface="Lato"/>
                <a:cs typeface="Lato"/>
                <a:sym typeface="Lato"/>
              </a:rPr>
              <a:t>beleid)</a:t>
            </a:r>
            <a:endParaRPr sz="1800" b="0" i="1" u="none" strike="noStrike" cap="none">
              <a:solidFill>
                <a:srgbClr val="CBD5E1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i="1">
              <a:solidFill>
                <a:srgbClr val="CBD5E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20" name="Google Shape;120;p15"/>
          <p:cNvSpPr txBox="1"/>
          <p:nvPr/>
        </p:nvSpPr>
        <p:spPr>
          <a:xfrm>
            <a:off x="1143000" y="2508650"/>
            <a:ext cx="56019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We hebben vaste meetpunten afgesproken </a:t>
            </a:r>
            <a:r>
              <a:rPr lang="en-US" sz="16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(visitatie* 2027 en evaluatie 2028)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1143025" y="3270807"/>
            <a:ext cx="43338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medewerkers in uw wijk beslissen zelf hoe zij u helpen (maatwerk)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1143025" y="4084004"/>
            <a:ext cx="43338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HBV praat als vaste gelijkwaardige partner mee met de directie.</a:t>
            </a:r>
            <a:endParaRPr/>
          </a:p>
        </p:txBody>
      </p:sp>
      <p:pic>
        <p:nvPicPr>
          <p:cNvPr id="123" name="Google Shape;123;p15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2000" y="2508646"/>
            <a:ext cx="1809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5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2025" y="3270807"/>
            <a:ext cx="180975" cy="21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5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2025" y="4084004"/>
            <a:ext cx="180975" cy="21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5"/>
          <p:cNvSpPr txBox="1"/>
          <p:nvPr/>
        </p:nvSpPr>
        <p:spPr>
          <a:xfrm>
            <a:off x="1086425" y="5590525"/>
            <a:ext cx="11169600" cy="4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005088"/>
                </a:solidFill>
                <a:latin typeface="Calibri"/>
                <a:ea typeface="Calibri"/>
                <a:cs typeface="Calibri"/>
                <a:sym typeface="Calibri"/>
              </a:rPr>
              <a:t>*Een visitatie is een onafhankelijke controle die alle  prestaties en afspraken van de corporatie onderzoekt</a:t>
            </a:r>
            <a:endParaRPr sz="1900">
              <a:solidFill>
                <a:srgbClr val="0050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6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2843807"/>
            <a:ext cx="6115050" cy="1576982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6"/>
          <p:cNvSpPr txBox="1"/>
          <p:nvPr/>
        </p:nvSpPr>
        <p:spPr>
          <a:xfrm>
            <a:off x="952500" y="571500"/>
            <a:ext cx="11001375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Zorgen: Blijft de service goed?</a:t>
            </a:r>
            <a:endParaRPr/>
          </a:p>
        </p:txBody>
      </p:sp>
      <p:sp>
        <p:nvSpPr>
          <p:cNvPr id="134" name="Google Shape;134;p16"/>
          <p:cNvSpPr/>
          <p:nvPr/>
        </p:nvSpPr>
        <p:spPr>
          <a:xfrm>
            <a:off x="762000" y="571500"/>
            <a:ext cx="114300" cy="600075"/>
          </a:xfrm>
          <a:prstGeom prst="rect">
            <a:avLst/>
          </a:prstGeom>
          <a:solidFill>
            <a:srgbClr val="FF82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6"/>
          <p:cNvSpPr txBox="1"/>
          <p:nvPr/>
        </p:nvSpPr>
        <p:spPr>
          <a:xfrm>
            <a:off x="762000" y="1552575"/>
            <a:ext cx="6115200" cy="6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HBV heeft </a:t>
            </a:r>
            <a:r>
              <a:rPr lang="en-US" sz="16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aandacht voo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r de </a:t>
            </a: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communicatie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. Hoe bereikt de nieuwe organisatie straks alle huurders op de juiste manier?</a:t>
            </a:r>
            <a:endParaRPr/>
          </a:p>
        </p:txBody>
      </p:sp>
      <p:pic>
        <p:nvPicPr>
          <p:cNvPr id="136" name="Google Shape;136;p16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63025" y="1933575"/>
            <a:ext cx="85725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6"/>
          <p:cNvSpPr txBox="1"/>
          <p:nvPr/>
        </p:nvSpPr>
        <p:spPr>
          <a:xfrm>
            <a:off x="7734300" y="2886075"/>
            <a:ext cx="3314700" cy="33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"Contact in de buurt is de basis."</a:t>
            </a:r>
            <a:endParaRPr/>
          </a:p>
        </p:txBody>
      </p:sp>
      <p:sp>
        <p:nvSpPr>
          <p:cNvPr id="138" name="Google Shape;138;p16"/>
          <p:cNvSpPr txBox="1"/>
          <p:nvPr/>
        </p:nvSpPr>
        <p:spPr>
          <a:xfrm>
            <a:off x="1123950" y="3129557"/>
            <a:ext cx="54675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Belangrijk punt:</a:t>
            </a:r>
            <a:r>
              <a:rPr lang="en-US" sz="16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Werken in de wijk heeft voor ons de meeste waarde. Hier moet de organisatie in blijven investeren. Z</a:t>
            </a:r>
            <a:r>
              <a:rPr lang="en-US" sz="16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ij geven aan dit te blijven doen!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7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1552575"/>
            <a:ext cx="5238750" cy="2271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17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191250" y="1552575"/>
            <a:ext cx="5238750" cy="2271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17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62000" y="4014787"/>
            <a:ext cx="5238750" cy="2271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7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191250" y="4014787"/>
            <a:ext cx="5238750" cy="2271712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17"/>
          <p:cNvSpPr txBox="1"/>
          <p:nvPr/>
        </p:nvSpPr>
        <p:spPr>
          <a:xfrm>
            <a:off x="952500" y="571500"/>
            <a:ext cx="11001375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Wat zijn de kansen en de risico's?</a:t>
            </a:r>
            <a:endParaRPr/>
          </a:p>
        </p:txBody>
      </p:sp>
      <p:sp>
        <p:nvSpPr>
          <p:cNvPr id="149" name="Google Shape;149;p17"/>
          <p:cNvSpPr/>
          <p:nvPr/>
        </p:nvSpPr>
        <p:spPr>
          <a:xfrm>
            <a:off x="762000" y="571500"/>
            <a:ext cx="114300" cy="600075"/>
          </a:xfrm>
          <a:prstGeom prst="rect">
            <a:avLst/>
          </a:prstGeom>
          <a:solidFill>
            <a:srgbClr val="FF82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7"/>
          <p:cNvSpPr txBox="1"/>
          <p:nvPr/>
        </p:nvSpPr>
        <p:spPr>
          <a:xfrm>
            <a:off x="1323975" y="1762125"/>
            <a:ext cx="46405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005088"/>
                </a:solidFill>
                <a:latin typeface="Lato"/>
                <a:ea typeface="Lato"/>
                <a:cs typeface="Lato"/>
                <a:sym typeface="Lato"/>
              </a:rPr>
              <a:t>Wat gaat goed?</a:t>
            </a:r>
            <a:endParaRPr/>
          </a:p>
        </p:txBody>
      </p:sp>
      <p:sp>
        <p:nvSpPr>
          <p:cNvPr id="151" name="Google Shape;151;p17"/>
          <p:cNvSpPr txBox="1"/>
          <p:nvPr/>
        </p:nvSpPr>
        <p:spPr>
          <a:xfrm>
            <a:off x="1019175" y="2114550"/>
            <a:ext cx="4724400" cy="54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Genoeg geld voor onderhoud en medewerkers die de buurt goed kennen.</a:t>
            </a:r>
            <a:endParaRPr sz="1350">
              <a:solidFill>
                <a:srgbClr val="1E293B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6753225" y="1762125"/>
            <a:ext cx="46405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005088"/>
                </a:solidFill>
                <a:latin typeface="Lato"/>
                <a:ea typeface="Lato"/>
                <a:cs typeface="Lato"/>
                <a:sym typeface="Lato"/>
              </a:rPr>
              <a:t>Wat moet beter?</a:t>
            </a:r>
            <a:endParaRPr/>
          </a:p>
        </p:txBody>
      </p:sp>
      <p:sp>
        <p:nvSpPr>
          <p:cNvPr id="153" name="Google Shape;153;p17"/>
          <p:cNvSpPr txBox="1"/>
          <p:nvPr/>
        </p:nvSpPr>
        <p:spPr>
          <a:xfrm>
            <a:off x="6448425" y="2114550"/>
            <a:ext cx="4724400" cy="54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afstand mag niet te groot worden. Daarom komen er </a:t>
            </a:r>
            <a:r>
              <a:rPr lang="en-US" sz="13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gebiedsregisseurs</a:t>
            </a:r>
            <a:r>
              <a:rPr lang="en-US" sz="13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in uw wijk.</a:t>
            </a:r>
            <a:endParaRPr/>
          </a:p>
        </p:txBody>
      </p:sp>
      <p:sp>
        <p:nvSpPr>
          <p:cNvPr id="154" name="Google Shape;154;p17"/>
          <p:cNvSpPr txBox="1"/>
          <p:nvPr/>
        </p:nvSpPr>
        <p:spPr>
          <a:xfrm>
            <a:off x="1352550" y="4224337"/>
            <a:ext cx="4610576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005088"/>
                </a:solidFill>
                <a:latin typeface="Lato"/>
                <a:ea typeface="Lato"/>
                <a:cs typeface="Lato"/>
                <a:sym typeface="Lato"/>
              </a:rPr>
              <a:t>Wat zijn de kansen?</a:t>
            </a:r>
            <a:endParaRPr/>
          </a:p>
        </p:txBody>
      </p:sp>
      <p:sp>
        <p:nvSpPr>
          <p:cNvPr id="155" name="Google Shape;155;p17"/>
          <p:cNvSpPr txBox="1"/>
          <p:nvPr/>
        </p:nvSpPr>
        <p:spPr>
          <a:xfrm>
            <a:off x="1019175" y="4576762"/>
            <a:ext cx="4724400" cy="548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Nieuwe huizen kunnen sneller gebouwd worden. Huizen worden sneller energiezuinig.</a:t>
            </a:r>
            <a:endParaRPr/>
          </a:p>
        </p:txBody>
      </p:sp>
      <p:sp>
        <p:nvSpPr>
          <p:cNvPr id="156" name="Google Shape;156;p17"/>
          <p:cNvSpPr txBox="1"/>
          <p:nvPr/>
        </p:nvSpPr>
        <p:spPr>
          <a:xfrm>
            <a:off x="6781800" y="4224337"/>
            <a:ext cx="4610576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1" i="0" u="none" strike="noStrike" cap="none">
                <a:solidFill>
                  <a:srgbClr val="005088"/>
                </a:solidFill>
                <a:latin typeface="Lato"/>
                <a:ea typeface="Lato"/>
                <a:cs typeface="Lato"/>
                <a:sym typeface="Lato"/>
              </a:rPr>
              <a:t>Waar letten we op?</a:t>
            </a:r>
            <a:endParaRPr/>
          </a:p>
        </p:txBody>
      </p:sp>
      <p:sp>
        <p:nvSpPr>
          <p:cNvPr id="157" name="Google Shape;157;p17"/>
          <p:cNvSpPr txBox="1"/>
          <p:nvPr/>
        </p:nvSpPr>
        <p:spPr>
          <a:xfrm>
            <a:off x="6448425" y="4481500"/>
            <a:ext cx="4981500" cy="18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Worden beloftes waargemaakt?</a:t>
            </a:r>
            <a:r>
              <a:rPr lang="en-US" sz="13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 </a:t>
            </a:r>
            <a:r>
              <a:rPr lang="en-US" sz="13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De HBV’s blijven meekijken, meedenken en meebeslissen </a:t>
            </a:r>
            <a:r>
              <a:rPr lang="en-US" sz="1350" b="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!</a:t>
            </a:r>
            <a:endParaRPr sz="1350" b="0" i="0" u="none" strike="noStrike" cap="none">
              <a:solidFill>
                <a:srgbClr val="1E293B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In 2027 komt er een visitatie </a:t>
            </a:r>
            <a:r>
              <a:rPr lang="en-US" sz="1350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Dit is een onafhankelijke controle van de corporatie (het presteren wordt onderzocht)</a:t>
            </a:r>
            <a:r>
              <a:rPr lang="en-US" sz="1350" i="0" u="none" strike="noStrike" cap="none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.</a:t>
            </a:r>
            <a:endParaRPr sz="1350" i="0" u="none" strike="noStrike" cap="none">
              <a:solidFill>
                <a:srgbClr val="1E293B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b="1">
                <a:solidFill>
                  <a:srgbClr val="1E293B"/>
                </a:solidFill>
                <a:latin typeface="Lato"/>
                <a:ea typeface="Lato"/>
                <a:cs typeface="Lato"/>
                <a:sym typeface="Lato"/>
              </a:rPr>
              <a:t>In 2028 gaat de corporatie zelf een evaluatie houden.</a:t>
            </a:r>
            <a:endParaRPr sz="1350" b="1">
              <a:solidFill>
                <a:srgbClr val="1E293B"/>
              </a:solidFill>
              <a:latin typeface="Lato"/>
              <a:ea typeface="Lato"/>
              <a:cs typeface="Lato"/>
              <a:sym typeface="Lato"/>
            </a:endParaRPr>
          </a:p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50">
              <a:solidFill>
                <a:srgbClr val="1E293B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158" name="Google Shape;158;p17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19175" y="1785937"/>
            <a:ext cx="20955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17" descr="image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448425" y="1785937"/>
            <a:ext cx="209550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7" descr="image.png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19175" y="4248150"/>
            <a:ext cx="238125" cy="20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7" descr="image.png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6448425" y="4248150"/>
            <a:ext cx="238125" cy="20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1743075"/>
            <a:ext cx="10668000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8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2000" y="2600325"/>
            <a:ext cx="10668000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2000" y="3457575"/>
            <a:ext cx="10668000" cy="6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18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62000" y="4314825"/>
            <a:ext cx="10668000" cy="619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18"/>
          <p:cNvSpPr txBox="1"/>
          <p:nvPr/>
        </p:nvSpPr>
        <p:spPr>
          <a:xfrm>
            <a:off x="952500" y="571500"/>
            <a:ext cx="11001375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Wanneer gebeurt wat?</a:t>
            </a:r>
            <a:endParaRPr/>
          </a:p>
        </p:txBody>
      </p:sp>
      <p:sp>
        <p:nvSpPr>
          <p:cNvPr id="172" name="Google Shape;172;p18"/>
          <p:cNvSpPr/>
          <p:nvPr/>
        </p:nvSpPr>
        <p:spPr>
          <a:xfrm>
            <a:off x="762000" y="571500"/>
            <a:ext cx="114300" cy="600075"/>
          </a:xfrm>
          <a:prstGeom prst="rect">
            <a:avLst/>
          </a:prstGeom>
          <a:solidFill>
            <a:srgbClr val="FF82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18"/>
          <p:cNvSpPr txBox="1"/>
          <p:nvPr/>
        </p:nvSpPr>
        <p:spPr>
          <a:xfrm>
            <a:off x="1143000" y="1885950"/>
            <a:ext cx="2667000" cy="33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Mei - Juni 2026</a:t>
            </a:r>
            <a:endParaRPr/>
          </a:p>
        </p:txBody>
      </p:sp>
      <p:sp>
        <p:nvSpPr>
          <p:cNvPr id="174" name="Google Shape;174;p18"/>
          <p:cNvSpPr txBox="1"/>
          <p:nvPr/>
        </p:nvSpPr>
        <p:spPr>
          <a:xfrm>
            <a:off x="4095750" y="1962150"/>
            <a:ext cx="2838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De fusie effectrapportage </a:t>
            </a:r>
            <a:r>
              <a:rPr lang="en-US" sz="1200">
                <a:latin typeface="Lato"/>
                <a:ea typeface="Lato"/>
                <a:cs typeface="Lato"/>
                <a:sym typeface="Lato"/>
              </a:rPr>
              <a:t>is</a:t>
            </a:r>
            <a:r>
              <a:rPr lang="en-US" sz="1200" b="0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klaar &amp; de HBV geeft advies</a:t>
            </a:r>
            <a:endParaRPr/>
          </a:p>
        </p:txBody>
      </p:sp>
      <p:sp>
        <p:nvSpPr>
          <p:cNvPr id="175" name="Google Shape;175;p18"/>
          <p:cNvSpPr txBox="1"/>
          <p:nvPr/>
        </p:nvSpPr>
        <p:spPr>
          <a:xfrm>
            <a:off x="1143000" y="2743200"/>
            <a:ext cx="2667000" cy="33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FF823A"/>
                </a:solidFill>
                <a:latin typeface="Poppins"/>
                <a:ea typeface="Poppins"/>
                <a:cs typeface="Poppins"/>
                <a:sym typeface="Poppins"/>
              </a:rPr>
              <a:t>25 Juni 2026</a:t>
            </a:r>
            <a:endParaRPr/>
          </a:p>
        </p:txBody>
      </p:sp>
      <p:sp>
        <p:nvSpPr>
          <p:cNvPr id="176" name="Google Shape;176;p18"/>
          <p:cNvSpPr txBox="1"/>
          <p:nvPr/>
        </p:nvSpPr>
        <p:spPr>
          <a:xfrm>
            <a:off x="4095750" y="2819400"/>
            <a:ext cx="2247900" cy="18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Huurdersbijeenkomst (Vandaag!)</a:t>
            </a:r>
            <a:endParaRPr/>
          </a:p>
        </p:txBody>
      </p:sp>
      <p:sp>
        <p:nvSpPr>
          <p:cNvPr id="177" name="Google Shape;177;p18"/>
          <p:cNvSpPr txBox="1"/>
          <p:nvPr/>
        </p:nvSpPr>
        <p:spPr>
          <a:xfrm>
            <a:off x="1143000" y="3600450"/>
            <a:ext cx="2667000" cy="33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Sept - Nov 2026</a:t>
            </a:r>
            <a:endParaRPr/>
          </a:p>
        </p:txBody>
      </p:sp>
      <p:sp>
        <p:nvSpPr>
          <p:cNvPr id="178" name="Google Shape;178;p18"/>
          <p:cNvSpPr txBox="1"/>
          <p:nvPr/>
        </p:nvSpPr>
        <p:spPr>
          <a:xfrm>
            <a:off x="4095750" y="3676650"/>
            <a:ext cx="54105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Samen nieuwe afspraken maken met alle HBV's (Huurbeleid, ZA</a:t>
            </a:r>
            <a:r>
              <a:rPr lang="en-US" sz="1200">
                <a:latin typeface="Lato"/>
                <a:ea typeface="Lato"/>
                <a:cs typeface="Lato"/>
                <a:sym typeface="Lato"/>
              </a:rPr>
              <a:t>V</a:t>
            </a:r>
            <a:r>
              <a:rPr lang="en-US" sz="1200" b="0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 beleid, portefeu</a:t>
            </a:r>
            <a:r>
              <a:rPr lang="en-US" sz="1200">
                <a:latin typeface="Lato"/>
                <a:ea typeface="Lato"/>
                <a:cs typeface="Lato"/>
                <a:sym typeface="Lato"/>
              </a:rPr>
              <a:t>illestrategie worden gevormd en HBV denkt mee)</a:t>
            </a:r>
            <a:endParaRPr/>
          </a:p>
        </p:txBody>
      </p:sp>
      <p:sp>
        <p:nvSpPr>
          <p:cNvPr id="179" name="Google Shape;179;p18"/>
          <p:cNvSpPr txBox="1"/>
          <p:nvPr/>
        </p:nvSpPr>
        <p:spPr>
          <a:xfrm>
            <a:off x="1143000" y="4457700"/>
            <a:ext cx="2667000" cy="33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5088"/>
                </a:solidFill>
                <a:latin typeface="Poppins"/>
                <a:ea typeface="Poppins"/>
                <a:cs typeface="Poppins"/>
                <a:sym typeface="Poppins"/>
              </a:rPr>
              <a:t>1 November 2026</a:t>
            </a:r>
            <a:endParaRPr/>
          </a:p>
        </p:txBody>
      </p:sp>
      <p:sp>
        <p:nvSpPr>
          <p:cNvPr id="180" name="Google Shape;180;p18"/>
          <p:cNvSpPr txBox="1"/>
          <p:nvPr/>
        </p:nvSpPr>
        <p:spPr>
          <a:xfrm>
            <a:off x="4095750" y="4533900"/>
            <a:ext cx="2781300" cy="18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De nieuwe woningcorporatie start officieel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Breedbeeld</PresentationFormat>
  <Paragraphs>43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Calibri</vt:lpstr>
      <vt:lpstr>Poppins</vt:lpstr>
      <vt:lpstr>Lato</vt:lpstr>
      <vt:lpstr>Arial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Nick</dc:creator>
  <cp:lastModifiedBy>Nick van Yperen</cp:lastModifiedBy>
  <cp:revision>1</cp:revision>
  <dcterms:modified xsi:type="dcterms:W3CDTF">2026-06-22T17:36:47Z</dcterms:modified>
</cp:coreProperties>
</file>